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4"/>
  </p:notesMasterIdLst>
  <p:sldIdLst>
    <p:sldId id="257" r:id="rId2"/>
    <p:sldId id="258" r:id="rId3"/>
    <p:sldId id="285" r:id="rId4"/>
    <p:sldId id="261" r:id="rId5"/>
    <p:sldId id="286" r:id="rId6"/>
    <p:sldId id="259" r:id="rId7"/>
    <p:sldId id="287" r:id="rId8"/>
    <p:sldId id="278" r:id="rId9"/>
    <p:sldId id="288" r:id="rId10"/>
    <p:sldId id="282" r:id="rId11"/>
    <p:sldId id="279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8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  <a:srgbClr val="1566FF"/>
    <a:srgbClr val="06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26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768" y="62"/>
      </p:cViewPr>
      <p:guideLst>
        <p:guide orient="horz" pos="1250"/>
        <p:guide pos="2880"/>
        <p:guide orient="horz" pos="418"/>
        <p:guide pos="476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0654-9D91-4222-A4B5-003F1EE075E9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F8D9-F078-426E-82F1-87D22DA56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79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latin typeface="+mn-lt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F8D9-F078-426E-82F1-87D22DA56B6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87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F8D9-F078-426E-82F1-87D22DA56B6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85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F8D9-F078-426E-82F1-87D22DA56B6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1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6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1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77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42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31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17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9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52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91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53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70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5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BCA2-7652-4CC1-9F81-5AB90C4B9BA7}" type="datetimeFigureOut">
              <a:rPr lang="fi-FI" smtClean="0"/>
              <a:t>9.8.2019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1EC5-E3B6-4EA4-9EA8-9B104BB2BF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nna.malmberg\AppData\Local\Microsoft\Windows\Temporary Internet Files\Content.Outlook\AOKRCPA1\Hyvinkään Jää-Ahmat Leijona-kiekkokoulu 11102014 kuvituskuva_0109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1267" y="-3538"/>
            <a:ext cx="6802733" cy="51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4627732" y="3492348"/>
            <a:ext cx="4621573" cy="1277956"/>
          </a:xfrm>
          <a:prstGeom prst="rect">
            <a:avLst/>
          </a:prstGeom>
          <a:solidFill>
            <a:srgbClr val="002E6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734909" y="3633923"/>
            <a:ext cx="440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+mj-lt"/>
                <a:cs typeface="Cambria"/>
              </a:rPr>
              <a:t>MATKALLA KOHTI REILUMPAA URHEILUA</a:t>
            </a:r>
            <a:endParaRPr lang="en-GB" sz="2800" b="1" baseline="30000" dirty="0">
              <a:solidFill>
                <a:schemeClr val="bg1"/>
              </a:solidFill>
              <a:latin typeface="+mj-lt"/>
              <a:cs typeface="Cambria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3505003" y="3916524"/>
            <a:ext cx="525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i="1" dirty="0">
                <a:solidFill>
                  <a:schemeClr val="bg1"/>
                </a:solidFill>
              </a:rPr>
              <a:t>Kannusta, kuskaa &amp; kustanna – 3:n K:n periaate tiivistää jääkiekkovanhempien roolin. </a:t>
            </a: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986458" y="456456"/>
            <a:ext cx="546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baseline="30000" dirty="0">
                <a:solidFill>
                  <a:srgbClr val="FFFFFF"/>
                </a:solidFill>
                <a:latin typeface="+mj-lt"/>
                <a:cs typeface="Cambria"/>
              </a:rPr>
              <a:t>VANHEMPI, JOKA KUNNIOITTAA PELIÄ…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8630BB5-336E-4E5E-98F4-1FC3CCAAB639}"/>
              </a:ext>
            </a:extLst>
          </p:cNvPr>
          <p:cNvSpPr txBox="1"/>
          <p:nvPr/>
        </p:nvSpPr>
        <p:spPr>
          <a:xfrm>
            <a:off x="3219246" y="1101578"/>
            <a:ext cx="5539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</a:rPr>
              <a:t>Kannustaa lasta positiivisessa hengessä.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</a:rPr>
              <a:t>Luottaa valmentajien ja tuomareiden tekemiin ratkaisuihin ja ymmärtää, että virheitä tapahtuu.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</a:rPr>
              <a:t>Antaa työrauhan kentällä ja pukukopissa</a:t>
            </a:r>
            <a:endParaRPr lang="fi-FI" altLang="fi-FI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</a:rPr>
              <a:t>On kaikella tekemisellään ja toiminnallaan esikuva lapsille.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DB24BCF-6F35-4331-817E-576658A43A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1" r="39092"/>
          <a:stretch/>
        </p:blipFill>
        <p:spPr>
          <a:xfrm>
            <a:off x="0" y="0"/>
            <a:ext cx="26678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B036714-5FEA-40E1-809C-712D4CE6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5" t="10601" r="10601"/>
          <a:stretch/>
        </p:blipFill>
        <p:spPr>
          <a:xfrm>
            <a:off x="2344256" y="0"/>
            <a:ext cx="7205325" cy="51435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632595" y="3492348"/>
            <a:ext cx="4621573" cy="1277956"/>
          </a:xfrm>
          <a:prstGeom prst="rect">
            <a:avLst/>
          </a:prstGeom>
          <a:solidFill>
            <a:srgbClr val="002E6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734909" y="3633923"/>
            <a:ext cx="440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+mj-lt"/>
                <a:cs typeface="Cambria"/>
              </a:rPr>
              <a:t>KÄYTTÄYDY HALLILLA, KUTEN SEN ULKOPUOLELLA.</a:t>
            </a:r>
            <a:endParaRPr lang="en-GB" sz="2800" b="1" baseline="30000" dirty="0">
              <a:solidFill>
                <a:schemeClr val="bg1"/>
              </a:solidFill>
              <a:latin typeface="+mj-lt"/>
              <a:cs typeface="Cambria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4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653201" y="1149164"/>
            <a:ext cx="55390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bg1"/>
                </a:solidFill>
              </a:rPr>
              <a:t>Pelitapahtuma on positiivinen kasvuympäristö, jossa onnistumisille ja epäonnistumisille on tilaa </a:t>
            </a:r>
            <a:endParaRPr lang="fi-FI" altLang="fi-FI" i="1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bg1"/>
                </a:solidFill>
              </a:rPr>
              <a:t>Peli on entistä turvallisempaa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bg1"/>
                </a:solidFill>
              </a:rPr>
              <a:t>Valmentajat ja tuomarit saavat työrauhan</a:t>
            </a:r>
          </a:p>
          <a:p>
            <a:pPr>
              <a:spcBef>
                <a:spcPct val="0"/>
              </a:spcBef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74" y="236094"/>
            <a:ext cx="504433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baseline="30000" dirty="0">
                <a:solidFill>
                  <a:srgbClr val="FFFFFF"/>
                </a:solidFill>
                <a:latin typeface="+mj-lt"/>
                <a:cs typeface="Cambria"/>
              </a:rPr>
              <a:t>KUN KUNNIOITAMME TOISIAMME,</a:t>
            </a:r>
            <a:r>
              <a:rPr lang="en-GB" sz="3200" b="1" dirty="0">
                <a:solidFill>
                  <a:srgbClr val="FFFFFF"/>
                </a:solidFill>
                <a:latin typeface="+mj-lt"/>
                <a:cs typeface="Cambria"/>
              </a:rPr>
              <a:t> </a:t>
            </a:r>
            <a:r>
              <a:rPr lang="en-GB" sz="3200" b="1" baseline="30000" dirty="0">
                <a:solidFill>
                  <a:srgbClr val="FFFFFF"/>
                </a:solidFill>
                <a:latin typeface="+mj-lt"/>
                <a:cs typeface="Cambria"/>
              </a:rPr>
              <a:t>PELISTÄ NAUTTIVAT KAIKKI.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3" y="0"/>
            <a:ext cx="2702517" cy="51435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62D6CE11-2E0E-4063-8975-C1C8AFD71F74}"/>
              </a:ext>
            </a:extLst>
          </p:cNvPr>
          <p:cNvSpPr txBox="1"/>
          <p:nvPr/>
        </p:nvSpPr>
        <p:spPr>
          <a:xfrm>
            <a:off x="902477" y="2914854"/>
            <a:ext cx="55390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fi-FI" altLang="fi-FI" i="1" dirty="0">
                <a:solidFill>
                  <a:schemeClr val="bg1"/>
                </a:solidFill>
              </a:rPr>
              <a:t>Kyse on pelaajien, valmentajien, tuomareiden, vanhempien ja muiden lajin parissa toimivien keskinäisestä kunnioittamisesta.  </a:t>
            </a:r>
          </a:p>
          <a:p>
            <a:pPr>
              <a:spcBef>
                <a:spcPct val="0"/>
              </a:spcBef>
              <a:defRPr/>
            </a:pPr>
            <a:endParaRPr lang="fi-FI" altLang="fi-FI" dirty="0">
              <a:solidFill>
                <a:schemeClr val="bg1"/>
              </a:solidFill>
            </a:endParaRPr>
          </a:p>
          <a:p>
            <a:endParaRPr lang="en-GB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5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782721E-E968-43E0-8CCD-C4DFF335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0" r="10579"/>
          <a:stretch/>
        </p:blipFill>
        <p:spPr>
          <a:xfrm>
            <a:off x="2702517" y="0"/>
            <a:ext cx="6441483" cy="51435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4522427" y="3492348"/>
            <a:ext cx="4621573" cy="1277956"/>
          </a:xfrm>
          <a:prstGeom prst="rect">
            <a:avLst/>
          </a:prstGeom>
          <a:solidFill>
            <a:srgbClr val="002E6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814888" y="3803030"/>
            <a:ext cx="440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  <a:cs typeface="Cambria"/>
              </a:rPr>
              <a:t>PELAAJAT</a:t>
            </a:r>
            <a:endParaRPr lang="en-GB" sz="2800" b="1" baseline="30000" dirty="0">
              <a:solidFill>
                <a:schemeClr val="bg1"/>
              </a:solidFill>
              <a:latin typeface="+mj-lt"/>
              <a:cs typeface="Cambria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4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3043609" y="921346"/>
            <a:ext cx="52074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Keskittyy olennaiseen, ei provosoidu eikä provosoi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Kunnioittaa vastustajaa jokaisessa pelitilanteessa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Taklaa reilusti, ei selkään eikä päähän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Kuuntelee valmennuksen antamat ohjeet &amp; toimii niiden mukaan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Tuntee pelin säännöt &amp; hyväksyy tuomarin tekemät ratkaisut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On esimerkki jäällä ja jään ulkopuolella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986459" y="483996"/>
            <a:ext cx="504433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baseline="30000" dirty="0">
                <a:solidFill>
                  <a:srgbClr val="FFFFFF"/>
                </a:solidFill>
                <a:latin typeface="+mj-lt"/>
                <a:cs typeface="Cambria"/>
              </a:rPr>
              <a:t>PELAAJA, JOKA KUNNIOITTAA PELIÄ…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B5E8FDE-338B-46FF-AB28-02736453F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4" t="-325" r="36595" b="325"/>
          <a:stretch/>
        </p:blipFill>
        <p:spPr>
          <a:xfrm>
            <a:off x="0" y="0"/>
            <a:ext cx="26915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5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C905E7F-3D71-4208-B6C5-8C9E8F491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441482" cy="51435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-133958" y="3492348"/>
            <a:ext cx="4621573" cy="1277956"/>
          </a:xfrm>
          <a:prstGeom prst="rect">
            <a:avLst/>
          </a:prstGeom>
          <a:solidFill>
            <a:srgbClr val="002E6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1261" y="3861167"/>
            <a:ext cx="440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  <a:cs typeface="Cambria"/>
              </a:rPr>
              <a:t>VALMENTAJAT</a:t>
            </a:r>
            <a:endParaRPr lang="en-GB" sz="2800" b="1" baseline="30000" dirty="0">
              <a:solidFill>
                <a:schemeClr val="bg1"/>
              </a:solidFill>
              <a:latin typeface="+mj-lt"/>
              <a:cs typeface="Cambria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3" y="0"/>
            <a:ext cx="270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653201" y="485373"/>
            <a:ext cx="504433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baseline="30000" dirty="0">
                <a:solidFill>
                  <a:srgbClr val="FFFFFF"/>
                </a:solidFill>
                <a:latin typeface="+mj-lt"/>
                <a:cs typeface="Cambria"/>
              </a:rPr>
              <a:t>VALMENTAJA, JOKA KUNNIOITTAA PELIÄ…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653201" y="897447"/>
            <a:ext cx="55390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Kannustaa ja palkitsee lasta aina yrittämään parhaansa, taitotasosta riippumatta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Tiedostaa, että on lapsille esikuva ja esimerkki niin jääkiekon kuin hyvän käytöksen suhteen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Muistaa, että lasten vanhemmat reagoivat asioihin useimmiten tunteella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cs typeface="Arial" panose="020B0604020202020204" pitchFamily="34" charset="0"/>
              </a:rPr>
              <a:t>Ymmärtää ja hyväksyy mahdolliset tuomarivirheet osaksi peliä ja antaa tuomarille mahdollisuuden oppia virheistään</a:t>
            </a:r>
          </a:p>
          <a:p>
            <a:endParaRPr lang="en-GB" baseline="30000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3D90701-75AD-406F-9C36-C28560E1A0BA}"/>
              </a:ext>
            </a:extLst>
          </p:cNvPr>
          <p:cNvSpPr/>
          <p:nvPr/>
        </p:nvSpPr>
        <p:spPr>
          <a:xfrm>
            <a:off x="900837" y="4498433"/>
            <a:ext cx="366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i="1" dirty="0">
                <a:solidFill>
                  <a:schemeClr val="bg1"/>
                </a:solidFill>
                <a:cs typeface="Arial" panose="020B0604020202020204" pitchFamily="34" charset="0"/>
              </a:rPr>
              <a:t>Mihin joukkueesi ja sinä itse keskityt?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600EAAE-BC54-45FC-84F1-F8049C75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096" y="11533"/>
            <a:ext cx="25304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0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57AFEB0-54E0-49D4-9147-29176D1F6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8"/>
          <a:stretch/>
        </p:blipFill>
        <p:spPr>
          <a:xfrm>
            <a:off x="-614362" y="0"/>
            <a:ext cx="7126180" cy="51435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-129094" y="3492348"/>
            <a:ext cx="4621573" cy="1277956"/>
          </a:xfrm>
          <a:prstGeom prst="rect">
            <a:avLst/>
          </a:prstGeom>
          <a:solidFill>
            <a:srgbClr val="002E6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1261" y="3856304"/>
            <a:ext cx="440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  <a:cs typeface="Cambria"/>
              </a:rPr>
              <a:t>TUOMARIT</a:t>
            </a:r>
            <a:endParaRPr lang="en-GB" sz="2800" b="1" baseline="30000" dirty="0">
              <a:solidFill>
                <a:schemeClr val="bg1"/>
              </a:solidFill>
              <a:latin typeface="+mj-lt"/>
              <a:cs typeface="Cambria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3" y="0"/>
            <a:ext cx="270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653201" y="468849"/>
            <a:ext cx="504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baseline="30000" dirty="0" err="1">
                <a:solidFill>
                  <a:srgbClr val="FFFFFF"/>
                </a:solidFill>
                <a:latin typeface="+mj-lt"/>
                <a:cs typeface="Cambria"/>
              </a:rPr>
              <a:t>Tuomari</a:t>
            </a:r>
            <a:r>
              <a:rPr lang="en-GB" sz="3600" b="1" baseline="30000" dirty="0">
                <a:solidFill>
                  <a:srgbClr val="FFFFFF"/>
                </a:solidFill>
                <a:latin typeface="+mj-lt"/>
                <a:cs typeface="Cambria"/>
              </a:rPr>
              <a:t>, </a:t>
            </a:r>
            <a:r>
              <a:rPr lang="en-GB" sz="3600" b="1" baseline="30000" dirty="0" err="1">
                <a:solidFill>
                  <a:srgbClr val="FFFFFF"/>
                </a:solidFill>
                <a:latin typeface="+mj-lt"/>
                <a:cs typeface="Cambria"/>
              </a:rPr>
              <a:t>joka</a:t>
            </a:r>
            <a:r>
              <a:rPr lang="en-GB" sz="3600" b="1" baseline="30000" dirty="0">
                <a:solidFill>
                  <a:srgbClr val="FFFFFF"/>
                </a:solidFill>
                <a:latin typeface="+mj-lt"/>
                <a:cs typeface="Cambria"/>
              </a:rPr>
              <a:t> </a:t>
            </a:r>
            <a:r>
              <a:rPr lang="en-GB" sz="3600" b="1" baseline="30000" dirty="0" err="1">
                <a:solidFill>
                  <a:srgbClr val="FFFFFF"/>
                </a:solidFill>
                <a:latin typeface="+mj-lt"/>
                <a:cs typeface="Cambria"/>
              </a:rPr>
              <a:t>kunnioittaa</a:t>
            </a:r>
            <a:r>
              <a:rPr lang="en-GB" sz="3600" b="1" baseline="30000" dirty="0">
                <a:solidFill>
                  <a:srgbClr val="FFFFFF"/>
                </a:solidFill>
                <a:latin typeface="+mj-lt"/>
                <a:cs typeface="Cambria"/>
              </a:rPr>
              <a:t> </a:t>
            </a:r>
            <a:r>
              <a:rPr lang="en-GB" sz="3600" b="1" baseline="30000" dirty="0" err="1">
                <a:solidFill>
                  <a:srgbClr val="FFFFFF"/>
                </a:solidFill>
                <a:latin typeface="+mj-lt"/>
                <a:cs typeface="Cambria"/>
              </a:rPr>
              <a:t>peliä</a:t>
            </a:r>
            <a:r>
              <a:rPr lang="en-GB" sz="3600" b="1" baseline="30000" dirty="0">
                <a:solidFill>
                  <a:srgbClr val="FFFFFF"/>
                </a:solidFill>
                <a:latin typeface="+mj-lt"/>
                <a:cs typeface="Cambria"/>
              </a:rPr>
              <a:t>…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653201" y="1084440"/>
            <a:ext cx="553900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cs typeface="Arial" pitchFamily="34" charset="0"/>
              </a:rPr>
              <a:t>Palvelee peliä luottamuksen arvoisesti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cs typeface="Arial" pitchFamily="34" charset="0"/>
              </a:rPr>
              <a:t>Huolehtii pelin turvallisuudesta ja oikeudenmukaisuudesta kaikissa tilanteissa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bg1"/>
                </a:solidFill>
                <a:cs typeface="Arial" pitchFamily="34" charset="0"/>
              </a:rPr>
              <a:t>Puuttuu huonoon käytökseen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altLang="fi-FI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bg1"/>
                </a:solidFill>
                <a:cs typeface="Arial" pitchFamily="34" charset="0"/>
              </a:rPr>
              <a:t>Pysyy rauhallisena, ei provosoidu, eikä provosoi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altLang="fi-FI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chemeClr val="bg1"/>
                </a:solidFill>
                <a:cs typeface="Arial" pitchFamily="34" charset="0"/>
              </a:rPr>
              <a:t>On rehellinen itselleen ja pelille</a:t>
            </a:r>
          </a:p>
          <a:p>
            <a:pPr>
              <a:defRPr/>
            </a:pPr>
            <a:endParaRPr lang="fi-FI" altLang="fi-FI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fi-FI" altLang="fi-FI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fi-FI" altLang="fi-FI" b="1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baseline="300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3D241D7-DF91-43EC-81F5-991BB1819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12" r="37600"/>
          <a:stretch/>
        </p:blipFill>
        <p:spPr>
          <a:xfrm>
            <a:off x="6508800" y="0"/>
            <a:ext cx="2635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C510C28-BA2E-4568-8936-BE0B3E95E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1" r="10692"/>
          <a:stretch/>
        </p:blipFill>
        <p:spPr>
          <a:xfrm>
            <a:off x="2617973" y="0"/>
            <a:ext cx="6636195" cy="51435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4632595" y="3492348"/>
            <a:ext cx="4621573" cy="1277956"/>
          </a:xfrm>
          <a:prstGeom prst="rect">
            <a:avLst/>
          </a:prstGeom>
          <a:solidFill>
            <a:srgbClr val="002E6D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693648" y="3895533"/>
            <a:ext cx="440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j-lt"/>
                <a:cs typeface="Cambria"/>
              </a:rPr>
              <a:t>VANHEMMAT</a:t>
            </a:r>
            <a:endParaRPr lang="en-GB" sz="2800" b="1" baseline="30000" dirty="0">
              <a:solidFill>
                <a:schemeClr val="bg1"/>
              </a:solidFill>
              <a:latin typeface="+mj-lt"/>
              <a:cs typeface="Cambria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25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1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255</Words>
  <Application>Microsoft Office PowerPoint</Application>
  <PresentationFormat>Näytössä katseltava esitys (16:9)</PresentationFormat>
  <Paragraphs>64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Infront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Esa Ylä-Anttila</dc:creator>
  <cp:lastModifiedBy>Malmberg Henna</cp:lastModifiedBy>
  <cp:revision>49</cp:revision>
  <dcterms:created xsi:type="dcterms:W3CDTF">2015-03-27T15:59:26Z</dcterms:created>
  <dcterms:modified xsi:type="dcterms:W3CDTF">2019-08-09T09:26:12Z</dcterms:modified>
</cp:coreProperties>
</file>